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5"/>
  </p:handoutMasterIdLst>
  <p:sldIdLst>
    <p:sldId id="410" r:id="rId3"/>
    <p:sldId id="259" r:id="rId5"/>
    <p:sldId id="260" r:id="rId6"/>
    <p:sldId id="258" r:id="rId7"/>
    <p:sldId id="257" r:id="rId8"/>
    <p:sldId id="263" r:id="rId9"/>
    <p:sldId id="264" r:id="rId10"/>
    <p:sldId id="415" r:id="rId11"/>
    <p:sldId id="411" r:id="rId12"/>
    <p:sldId id="416" r:id="rId13"/>
    <p:sldId id="41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04040"/>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0" autoAdjust="0"/>
    <p:restoredTop sz="95000" autoAdjust="0"/>
  </p:normalViewPr>
  <p:slideViewPr>
    <p:cSldViewPr snapToGrid="0">
      <p:cViewPr varScale="1">
        <p:scale>
          <a:sx n="104" d="100"/>
          <a:sy n="104" d="100"/>
        </p:scale>
        <p:origin x="144" y="102"/>
      </p:cViewPr>
      <p:guideLst/>
    </p:cSldViewPr>
  </p:slideViewPr>
  <p:outlineViewPr>
    <p:cViewPr>
      <p:scale>
        <a:sx n="33" d="100"/>
        <a:sy n="33" d="100"/>
      </p:scale>
      <p:origin x="0" y="-6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wdp>
</file>

<file path=ppt/media/image4.png>
</file>

<file path=ppt/media/image5.wdp>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3"/>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4"/>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xml"/><Relationship Id="rId7" Type="http://schemas.openxmlformats.org/officeDocument/2006/relationships/image" Target="../media/image8.png"/><Relationship Id="rId6" Type="http://schemas.microsoft.com/office/2007/relationships/hdphoto" Target="../media/image7.wdp"/><Relationship Id="rId5" Type="http://schemas.openxmlformats.org/officeDocument/2006/relationships/image" Target="../media/image6.png"/><Relationship Id="rId4" Type="http://schemas.microsoft.com/office/2007/relationships/hdphoto" Target="../media/image5.wdp"/><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hyperlink" Target="https://mp.weixin.qq.com/s/cuOlkAZxTJXlC5kT12aFsg" TargetMode="External"/><Relationship Id="rId7" Type="http://schemas.openxmlformats.org/officeDocument/2006/relationships/hyperlink" Target="https://tech.meituan.com/2020/02/27/meituan-waimai-micro-frontends-practice.html" TargetMode="External"/><Relationship Id="rId6" Type="http://schemas.openxmlformats.org/officeDocument/2006/relationships/hyperlink" Target="https://mp.weixin.qq.com/s/Xb-P9ubzrXGmtTE8xhK8TQ" TargetMode="External"/><Relationship Id="rId5" Type="http://schemas.openxmlformats.org/officeDocument/2006/relationships/hyperlink" Target="https://juejin.cn/post/6976997881605521445" TargetMode="External"/><Relationship Id="rId4" Type="http://schemas.openxmlformats.org/officeDocument/2006/relationships/hyperlink" Target="https://blog.csdn.net/qq_21793443/article/details/105293348" TargetMode="External"/><Relationship Id="rId3" Type="http://schemas.openxmlformats.org/officeDocument/2006/relationships/hyperlink" Target="https://zhuanlan.zhihu.com/p/141530392" TargetMode="External"/><Relationship Id="rId2" Type="http://schemas.openxmlformats.org/officeDocument/2006/relationships/hyperlink" Target="https://juejin.cn/post/6955341801381167112" TargetMode="External"/><Relationship Id="rId1" Type="http://schemas.openxmlformats.org/officeDocument/2006/relationships/hyperlink" Target="https://zhuanlan.zhihu.com/p/96464401" TargetMode="Externa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qiankun.umijs.org/zh/guid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BEBA8EAE-BF5A-486C-A8C5-ECC9F3942E4B}">
                <a14:imgProps xmlns:a14="http://schemas.microsoft.com/office/drawing/2010/main">
                  <a14:imgLayer r:embed="rId2">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2021.10.21</a:t>
            </a:r>
            <a:endPar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endPar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7">
                <a:extLst>
                  <a:ext uri="{BEBA8EAE-BF5A-486C-A8C5-ECC9F3942E4B}">
                    <a14:imgProps xmlns:a14="http://schemas.microsoft.com/office/drawing/2010/main">
                      <a14:imgLayer r:embed="rId6">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400" y="517236"/>
            <a:ext cx="10969200" cy="5732364"/>
          </a:xfrm>
        </p:spPr>
        <p:txBody>
          <a:bodyPr>
            <a:normAutofit/>
          </a:bodyPr>
          <a:lstStyle/>
          <a:p>
            <a:pPr marL="0" indent="0">
              <a:buNone/>
            </a:pPr>
            <a:r>
              <a:rPr lang="zh-CN" altLang="en-US" sz="2400">
                <a:solidFill>
                  <a:schemeClr val="bg1"/>
                </a:solidFill>
              </a:rPr>
              <a:t>参考资料</a:t>
            </a:r>
            <a:endParaRPr lang="en-US" altLang="zh-CN" sz="2400">
              <a:solidFill>
                <a:schemeClr val="bg1"/>
              </a:solidFill>
            </a:endParaRPr>
          </a:p>
          <a:p>
            <a:r>
              <a:rPr lang="zh-CN" altLang="en-US">
                <a:solidFill>
                  <a:schemeClr val="bg1"/>
                </a:solidFill>
                <a:hlinkClick r:id="rId1"/>
              </a:rPr>
              <a:t>微前端到底是什么？</a:t>
            </a:r>
            <a:endParaRPr lang="en-US" altLang="zh-CN">
              <a:solidFill>
                <a:schemeClr val="bg1"/>
              </a:solidFill>
            </a:endParaRPr>
          </a:p>
          <a:p>
            <a:r>
              <a:rPr lang="zh-CN" altLang="en-US">
                <a:solidFill>
                  <a:schemeClr val="bg1"/>
                </a:solidFill>
                <a:hlinkClick r:id="rId2"/>
              </a:rPr>
              <a:t>微前端学习系列</a:t>
            </a:r>
            <a:r>
              <a:rPr lang="en-US" altLang="zh-CN">
                <a:solidFill>
                  <a:schemeClr val="bg1"/>
                </a:solidFill>
                <a:hlinkClick r:id="rId2"/>
              </a:rPr>
              <a:t>(</a:t>
            </a:r>
            <a:r>
              <a:rPr lang="zh-CN" altLang="en-US">
                <a:solidFill>
                  <a:schemeClr val="bg1"/>
                </a:solidFill>
                <a:hlinkClick r:id="rId2"/>
              </a:rPr>
              <a:t>一</a:t>
            </a:r>
            <a:r>
              <a:rPr lang="en-US" altLang="zh-CN">
                <a:solidFill>
                  <a:schemeClr val="bg1"/>
                </a:solidFill>
                <a:hlinkClick r:id="rId2"/>
              </a:rPr>
              <a:t>)</a:t>
            </a:r>
            <a:r>
              <a:rPr lang="zh-CN" altLang="en-US">
                <a:solidFill>
                  <a:schemeClr val="bg1"/>
                </a:solidFill>
                <a:hlinkClick r:id="rId2"/>
              </a:rPr>
              <a:t>：微前端介绍</a:t>
            </a:r>
            <a:endParaRPr lang="en-US" altLang="zh-CN">
              <a:solidFill>
                <a:schemeClr val="bg1"/>
              </a:solidFill>
            </a:endParaRPr>
          </a:p>
          <a:p>
            <a:r>
              <a:rPr lang="zh-CN" altLang="en-US">
                <a:solidFill>
                  <a:schemeClr val="bg1"/>
                </a:solidFill>
                <a:hlinkClick r:id="rId3"/>
              </a:rPr>
              <a:t>微前端</a:t>
            </a:r>
            <a:r>
              <a:rPr lang="en-US" altLang="zh-CN">
                <a:solidFill>
                  <a:schemeClr val="bg1"/>
                </a:solidFill>
                <a:hlinkClick r:id="rId3"/>
              </a:rPr>
              <a:t>-</a:t>
            </a:r>
            <a:r>
              <a:rPr lang="zh-CN" altLang="en-US">
                <a:solidFill>
                  <a:schemeClr val="bg1"/>
                </a:solidFill>
                <a:hlinkClick r:id="rId3"/>
              </a:rPr>
              <a:t>最容易看懂的微前端知识</a:t>
            </a:r>
            <a:endParaRPr lang="en-US" altLang="zh-CN">
              <a:solidFill>
                <a:schemeClr val="bg1"/>
              </a:solidFill>
            </a:endParaRPr>
          </a:p>
          <a:p>
            <a:r>
              <a:rPr lang="zh-CN" altLang="en-US">
                <a:solidFill>
                  <a:schemeClr val="bg1"/>
                </a:solidFill>
                <a:hlinkClick r:id="rId4"/>
              </a:rPr>
              <a:t>你知道什么是微前端吗？微前端和微服务有什么关系？</a:t>
            </a:r>
            <a:endParaRPr lang="en-US" altLang="zh-CN">
              <a:solidFill>
                <a:schemeClr val="bg1"/>
              </a:solidFill>
            </a:endParaRPr>
          </a:p>
          <a:p>
            <a:r>
              <a:rPr lang="zh-CN" altLang="en-US">
                <a:solidFill>
                  <a:schemeClr val="bg1"/>
                </a:solidFill>
                <a:hlinkClick r:id="rId5"/>
              </a:rPr>
              <a:t>从微服务到微前端：浅谈微前端的设计思想</a:t>
            </a:r>
            <a:endParaRPr lang="en-US" altLang="zh-CN">
              <a:solidFill>
                <a:schemeClr val="bg1"/>
              </a:solidFill>
            </a:endParaRPr>
          </a:p>
          <a:p>
            <a:r>
              <a:rPr lang="zh-CN" altLang="en-US">
                <a:solidFill>
                  <a:schemeClr val="bg1"/>
                </a:solidFill>
                <a:hlinkClick r:id="rId6"/>
              </a:rPr>
              <a:t>从场景倒推我们要什么样的微前端体系</a:t>
            </a:r>
            <a:endParaRPr lang="en-US" altLang="zh-CN">
              <a:solidFill>
                <a:schemeClr val="bg1"/>
              </a:solidFill>
            </a:endParaRPr>
          </a:p>
          <a:p>
            <a:r>
              <a:rPr lang="zh-CN" altLang="en-US">
                <a:solidFill>
                  <a:schemeClr val="bg1"/>
                </a:solidFill>
                <a:hlinkClick r:id="rId7"/>
              </a:rPr>
              <a:t>微前端在美团外卖的实践</a:t>
            </a:r>
            <a:endParaRPr lang="en-US" altLang="zh-CN">
              <a:solidFill>
                <a:schemeClr val="bg1"/>
              </a:solidFill>
            </a:endParaRPr>
          </a:p>
          <a:p>
            <a:r>
              <a:rPr lang="zh-CN" altLang="en-US">
                <a:solidFill>
                  <a:schemeClr val="bg1"/>
                </a:solidFill>
                <a:hlinkClick r:id="rId8"/>
              </a:rPr>
              <a:t>探索微前端的场景极限</a:t>
            </a:r>
            <a:endParaRPr lang="zh-CN" altLang="en-US" dirty="0">
              <a:solidFill>
                <a:schemeClr val="bg1"/>
              </a:solidFill>
              <a:hlinkClick r:id="rId8"/>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4000" b="-4000"/>
          </a:stretch>
        </a:blipFill>
        <a:effectLst/>
      </p:bgPr>
    </p:bg>
    <p:spTree>
      <p:nvGrpSpPr>
        <p:cNvPr id="1" name=""/>
        <p:cNvGrpSpPr/>
        <p:nvPr/>
      </p:nvGrpSpPr>
      <p:grpSpPr>
        <a:xfrm>
          <a:off x="0" y="0"/>
          <a:ext cx="0" cy="0"/>
          <a:chOff x="0" y="0"/>
          <a:chExt cx="0" cy="0"/>
        </a:xfrm>
      </p:grpSpPr>
      <p:sp>
        <p:nvSpPr>
          <p:cNvPr id="4" name="文本框 3"/>
          <p:cNvSpPr txBox="1"/>
          <p:nvPr/>
        </p:nvSpPr>
        <p:spPr>
          <a:xfrm>
            <a:off x="3914140" y="2644775"/>
            <a:ext cx="4364355" cy="156845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9600" b="1" dirty="0">
                <a:solidFill>
                  <a:prstClr val="white"/>
                </a:solidFill>
                <a:latin typeface="思源黑体 CN Heavy" panose="020B0A00000000000000" pitchFamily="34" charset="-122"/>
                <a:ea typeface="思源黑体 CN Heavy" panose="020B0A00000000000000" pitchFamily="34" charset="-122"/>
              </a:rPr>
              <a:t>THANKS</a:t>
            </a: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p:cNvPicPr>
            <a:picLocks noGrp="1" noChangeAspect="1"/>
          </p:cNvPicPr>
          <p:nvPr>
            <p:ph idx="1"/>
          </p:nvPr>
        </p:nvPicPr>
        <p:blipFill>
          <a:blip r:embed="rId1" cstate="print">
            <a:extLst>
              <a:ext uri="{28A0092B-C50C-407E-A947-70E740481C1C}">
                <a14:useLocalDpi xmlns:a14="http://schemas.microsoft.com/office/drawing/2010/main" val="0"/>
              </a:ext>
            </a:extLst>
          </a:blip>
          <a:srcRect t="4423" b="4423"/>
          <a:stretch>
            <a:fillRect/>
          </a:stretch>
        </p:blipFill>
        <p:spPr>
          <a:xfrm>
            <a:off x="3409599" y="2316213"/>
            <a:ext cx="4327453" cy="3944679"/>
          </a:xfrm>
        </p:spPr>
      </p:pic>
      <p:grpSp>
        <p:nvGrpSpPr>
          <p:cNvPr id="15" name="组合 14"/>
          <p:cNvGrpSpPr/>
          <p:nvPr/>
        </p:nvGrpSpPr>
        <p:grpSpPr>
          <a:xfrm>
            <a:off x="6749386" y="2199218"/>
            <a:ext cx="4150762" cy="4139718"/>
            <a:chOff x="4654291" y="1746282"/>
            <a:chExt cx="4167520" cy="4139718"/>
          </a:xfrm>
        </p:grpSpPr>
        <p:sp>
          <p:nvSpPr>
            <p:cNvPr id="8" name="椭圆 7"/>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p:cNvSpPr txBox="1"/>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endParaRPr lang="zh-CN" altLang="en-US" dirty="0">
                <a:solidFill>
                  <a:schemeClr val="bg1"/>
                </a:solidFill>
              </a:endParaRPr>
            </a:p>
          </p:txBody>
        </p:sp>
        <p:sp>
          <p:nvSpPr>
            <p:cNvPr id="12" name="标题 1"/>
            <p:cNvSpPr txBox="1"/>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endParaRPr lang="zh-CN" altLang="en-US" dirty="0">
                <a:solidFill>
                  <a:schemeClr val="bg1"/>
                </a:solidFill>
              </a:endParaRPr>
            </a:p>
          </p:txBody>
        </p:sp>
        <p:sp>
          <p:nvSpPr>
            <p:cNvPr id="13" name="椭圆 12"/>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p:cNvSpPr txBox="1"/>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endParaRPr lang="zh-CN" altLang="en-US" dirty="0">
                <a:solidFill>
                  <a:schemeClr val="bg1"/>
                </a:solidFill>
              </a:endParaRPr>
            </a:p>
          </p:txBody>
        </p:sp>
        <p:sp>
          <p:nvSpPr>
            <p:cNvPr id="14" name="椭圆 13"/>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p:cNvSpPr>
            <a:spLocks noGrp="1"/>
          </p:cNvSpPr>
          <p:nvPr>
            <p:ph type="title"/>
          </p:nvPr>
        </p:nvSpPr>
        <p:spPr>
          <a:xfrm>
            <a:off x="1281132" y="2564226"/>
            <a:ext cx="9744832" cy="1609076"/>
          </a:xfrm>
        </p:spPr>
        <p:txBody>
          <a:bodyPr>
            <a:normAutofit/>
          </a:bodyPr>
          <a:lstStyle/>
          <a:p>
            <a:r>
              <a:rPr lang="zh-CN" altLang="en-US" sz="7200">
                <a:solidFill>
                  <a:schemeClr val="bg1"/>
                </a:solidFill>
              </a:rPr>
              <a:t>微前端的核心是什么？</a:t>
            </a:r>
            <a:endParaRPr lang="zh-CN" altLang="en-US" sz="72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972" y="470177"/>
            <a:ext cx="10969200" cy="705600"/>
          </a:xfrm>
        </p:spPr>
        <p:txBody>
          <a:bodyPr/>
          <a:lstStyle/>
          <a:p>
            <a:r>
              <a:rPr lang="zh-CN" altLang="en-US">
                <a:solidFill>
                  <a:schemeClr val="bg1"/>
                </a:solidFill>
              </a:rPr>
              <a:t>拆什么，为什么要拆？</a:t>
            </a:r>
            <a:endParaRPr lang="zh-CN" altLang="en-US" dirty="0">
              <a:solidFill>
                <a:schemeClr val="bg1"/>
              </a:solidFill>
            </a:endParaRPr>
          </a:p>
        </p:txBody>
      </p:sp>
      <p:sp>
        <p:nvSpPr>
          <p:cNvPr id="8" name="内容占位符 2"/>
          <p:cNvSpPr txBox="1"/>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p:cNvSpPr txBox="1"/>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巨石应用</a:t>
            </a:r>
            <a:endParaRPr lang="zh-CN" altLang="en-US" sz="8000" b="1" dirty="0">
              <a:solidFill>
                <a:schemeClr val="accent4"/>
              </a:solidFill>
            </a:endParaRPr>
          </a:p>
        </p:txBody>
      </p:sp>
      <p:sp>
        <p:nvSpPr>
          <p:cNvPr id="17" name="矩形 16"/>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历史项目</a:t>
            </a:r>
            <a:endParaRPr lang="zh-CN" altLang="en-US" sz="8000" b="1" dirty="0">
              <a:solidFill>
                <a:schemeClr val="accent4"/>
              </a:solidFill>
            </a:endParaRPr>
          </a:p>
        </p:txBody>
      </p:sp>
      <p:sp>
        <p:nvSpPr>
          <p:cNvPr id="18" name="内容占位符 2"/>
          <p:cNvSpPr txBox="1"/>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不过通过微前端将这些系统进行整合的话就可以在不修改逻辑的同时使得新老两套系统并行运行。</a:t>
            </a:r>
            <a:endParaRPr lang="en-US" altLang="zh-CN" sz="2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5541" y="297710"/>
            <a:ext cx="2453777" cy="705600"/>
          </a:xfrm>
        </p:spPr>
        <p:txBody>
          <a:bodyPr/>
          <a:lstStyle/>
          <a:p>
            <a:r>
              <a:rPr lang="zh-CN" altLang="en-US">
                <a:solidFill>
                  <a:schemeClr val="bg1"/>
                </a:solidFill>
              </a:rPr>
              <a:t>怎么拆？</a:t>
            </a:r>
            <a:endParaRPr lang="zh-CN" altLang="en-US" dirty="0">
              <a:solidFill>
                <a:schemeClr val="bg1"/>
              </a:solidFill>
            </a:endParaRPr>
          </a:p>
        </p:txBody>
      </p:sp>
      <p:graphicFrame>
        <p:nvGraphicFramePr>
          <p:cNvPr id="5" name="表格 5"/>
          <p:cNvGraphicFramePr>
            <a:graphicFrameLocks noGrp="1"/>
          </p:cNvGraphicFramePr>
          <p:nvPr>
            <p:ph idx="1"/>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gridCol w="3014525"/>
                <a:gridCol w="2673894"/>
                <a:gridCol w="2828260"/>
              </a:tblGrid>
              <a:tr h="340783">
                <a:tc>
                  <a:txBody>
                    <a:bodyPr/>
                    <a:lstStyle/>
                    <a:p>
                      <a:r>
                        <a:rPr lang="zh-CN" altLang="en-US" sz="1600" dirty="0">
                          <a:solidFill>
                            <a:schemeClr val="bg1"/>
                          </a:solidFill>
                        </a:rPr>
                        <a:t>方案</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什么是微前端？</a:t>
            </a:r>
            <a:endParaRPr lang="zh-CN" altLang="en-US" dirty="0">
              <a:solidFill>
                <a:schemeClr val="bg1"/>
              </a:solidFill>
            </a:endParaRPr>
          </a:p>
        </p:txBody>
      </p:sp>
      <p:sp>
        <p:nvSpPr>
          <p:cNvPr id="3" name="内容占位符 2"/>
          <p:cNvSpPr>
            <a:spLocks noGrp="1"/>
          </p:cNvSpPr>
          <p:nvPr>
            <p:ph idx="1"/>
          </p:nvPr>
        </p:nvSpPr>
        <p:spPr/>
        <p:txBody>
          <a:bodyPr>
            <a:normAutofit/>
          </a:bodyPr>
          <a:lstStyle/>
          <a:p>
            <a:pPr>
              <a:buFont typeface="Wingdings" panose="05000000000000000000" pitchFamily="2" charset="2"/>
              <a:buChar char="l"/>
            </a:pPr>
            <a:r>
              <a:rPr lang="zh-CN" altLang="en-US" sz="2000">
                <a:solidFill>
                  <a:schemeClr val="bg1"/>
                </a:solidFill>
              </a:rPr>
              <a:t>微前端（</a:t>
            </a:r>
            <a:r>
              <a:rPr lang="en-US" altLang="zh-CN" sz="2000">
                <a:solidFill>
                  <a:schemeClr val="bg1"/>
                </a:solidFill>
              </a:rPr>
              <a:t>Micro-Frontends</a:t>
            </a:r>
            <a:r>
              <a:rPr lang="zh-CN" altLang="en-US" sz="2000">
                <a:solidFill>
                  <a:schemeClr val="bg1"/>
                </a:solidFill>
              </a:rPr>
              <a:t>）是一种类似于微服务的架构，它将微服务的理念应用于浏览器端，即将</a:t>
            </a:r>
            <a:r>
              <a:rPr lang="en-US" altLang="zh-CN" sz="2000">
                <a:solidFill>
                  <a:schemeClr val="bg1"/>
                </a:solidFill>
              </a:rPr>
              <a:t>Web</a:t>
            </a:r>
            <a:r>
              <a:rPr lang="zh-CN" altLang="en-US" sz="2000">
                <a:solidFill>
                  <a:schemeClr val="bg1"/>
                </a:solidFill>
              </a:rPr>
              <a:t>应用由单一的单体应用转变为由多个小型前端应用聚合在一起的应用。各个前端应用还可以独立运行、独立开发、独立部署。</a:t>
            </a:r>
            <a:r>
              <a:rPr lang="zh-CN" altLang="en-US" sz="2000" b="1">
                <a:solidFill>
                  <a:schemeClr val="bg1"/>
                </a:solidFill>
              </a:rPr>
              <a:t>微前端不再是单纯的前端框架或者工具，而是一套架构体系</a:t>
            </a:r>
            <a:r>
              <a:rPr lang="zh-CN" altLang="en-US" sz="2000">
                <a:solidFill>
                  <a:schemeClr val="bg1"/>
                </a:solidFill>
              </a:rPr>
              <a:t>。</a:t>
            </a:r>
            <a:endParaRPr lang="en-US" altLang="zh-CN" sz="2000">
              <a:solidFill>
                <a:schemeClr val="bg1"/>
              </a:solidFill>
            </a:endParaRPr>
          </a:p>
          <a:p>
            <a:pPr>
              <a:buFont typeface="Wingdings" panose="05000000000000000000" pitchFamily="2" charset="2"/>
              <a:buChar char="l"/>
            </a:pPr>
            <a:r>
              <a:rPr lang="zh-CN" altLang="en-US" sz="2000">
                <a:solidFill>
                  <a:schemeClr val="bg1"/>
                </a:solidFill>
              </a:rPr>
              <a:t>微前端是一种</a:t>
            </a:r>
            <a:r>
              <a:rPr lang="zh-CN" altLang="en-US" sz="2000" b="1">
                <a:solidFill>
                  <a:schemeClr val="bg1"/>
                </a:solidFill>
              </a:rPr>
              <a:t>多个团队通过独立发布功能的方式来共同构建现代化 </a:t>
            </a:r>
            <a:r>
              <a:rPr lang="en-US" altLang="zh-CN" sz="2000" b="1">
                <a:solidFill>
                  <a:schemeClr val="bg1"/>
                </a:solidFill>
              </a:rPr>
              <a:t>web </a:t>
            </a:r>
            <a:r>
              <a:rPr lang="zh-CN" altLang="en-US" sz="2000" b="1">
                <a:solidFill>
                  <a:schemeClr val="bg1"/>
                </a:solidFill>
              </a:rPr>
              <a:t>应用</a:t>
            </a:r>
            <a:r>
              <a:rPr lang="zh-CN" altLang="en-US" sz="2000">
                <a:solidFill>
                  <a:schemeClr val="bg1"/>
                </a:solidFill>
              </a:rPr>
              <a:t>的技术手段及方法策略。</a:t>
            </a:r>
            <a:endParaRPr lang="en-US" altLang="zh-CN" sz="20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微前端核心思想</a:t>
            </a:r>
            <a:endParaRPr lang="zh-CN" altLang="en-US" dirty="0">
              <a:solidFill>
                <a:schemeClr val="bg1"/>
              </a:solidFill>
            </a:endParaRPr>
          </a:p>
        </p:txBody>
      </p:sp>
      <p:sp>
        <p:nvSpPr>
          <p:cNvPr id="7" name="文本框 6"/>
          <p:cNvSpPr txBox="1"/>
          <p:nvPr/>
        </p:nvSpPr>
        <p:spPr>
          <a:xfrm>
            <a:off x="608400" y="1685924"/>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p:cNvSpPr txBox="1"/>
          <p:nvPr/>
        </p:nvSpPr>
        <p:spPr>
          <a:xfrm>
            <a:off x="608399" y="2550541"/>
            <a:ext cx="8009127" cy="83099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解耦的应用具备完全的自主权利，微应用可以进行独立开发、独立部署、独立运行</a:t>
            </a:r>
            <a:endParaRPr lang="zh-CN" altLang="en-US" sz="2400" dirty="0">
              <a:solidFill>
                <a:schemeClr val="bg1"/>
              </a:solidFill>
            </a:endParaRPr>
          </a:p>
        </p:txBody>
      </p:sp>
      <p:sp>
        <p:nvSpPr>
          <p:cNvPr id="10" name="文本框 9"/>
          <p:cNvSpPr txBox="1"/>
          <p:nvPr/>
        </p:nvSpPr>
        <p:spPr>
          <a:xfrm>
            <a:off x="608400" y="3784490"/>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路由是媒介，通过路由实现应用的加载与切换</a:t>
            </a:r>
            <a:endParaRPr lang="en-US" altLang="zh-CN" sz="24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对微前端的一些见解</a:t>
            </a:r>
            <a:endParaRPr lang="zh-CN" altLang="en-US" dirty="0">
              <a:solidFill>
                <a:schemeClr val="bg1"/>
              </a:solidFill>
            </a:endParaRPr>
          </a:p>
        </p:txBody>
      </p:sp>
      <p:sp>
        <p:nvSpPr>
          <p:cNvPr id="7" name="文本框 6"/>
          <p:cNvSpPr txBox="1"/>
          <p:nvPr/>
        </p:nvSpPr>
        <p:spPr>
          <a:xfrm>
            <a:off x="608399" y="2527989"/>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当前的微前端框架局限性太大，只适应于部分场景</a:t>
            </a:r>
            <a:endParaRPr lang="en-US" altLang="zh-CN" sz="2400" dirty="0">
              <a:solidFill>
                <a:schemeClr val="bg1"/>
              </a:solidFill>
            </a:endParaRPr>
          </a:p>
        </p:txBody>
      </p:sp>
      <p:sp>
        <p:nvSpPr>
          <p:cNvPr id="10" name="文本框 9"/>
          <p:cNvSpPr txBox="1"/>
          <p:nvPr/>
        </p:nvSpPr>
        <p:spPr>
          <a:xfrm>
            <a:off x="608399" y="1690162"/>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当前的微前端思想的运用还不够成熟</a:t>
            </a:r>
            <a:endParaRPr lang="en-US" altLang="zh-CN" sz="2400" dirty="0">
              <a:solidFill>
                <a:srgbClr val="FF0000"/>
              </a:solidFill>
            </a:endParaRPr>
          </a:p>
        </p:txBody>
      </p:sp>
      <p:sp>
        <p:nvSpPr>
          <p:cNvPr id="6" name="文本框 5"/>
          <p:cNvSpPr txBox="1"/>
          <p:nvPr/>
        </p:nvSpPr>
        <p:spPr>
          <a:xfrm>
            <a:off x="608399" y="3365816"/>
            <a:ext cx="7316402"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微前端思想的运用随处可见</a:t>
            </a:r>
            <a:endParaRPr lang="zh-CN" altLang="en-US" sz="24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8330" y="608330"/>
            <a:ext cx="2383155" cy="705485"/>
          </a:xfrm>
        </p:spPr>
        <p:txBody>
          <a:bodyPr/>
          <a:lstStyle/>
          <a:p>
            <a:r>
              <a:rPr lang="en-US" altLang="zh-CN">
                <a:solidFill>
                  <a:schemeClr val="bg1"/>
                </a:solidFill>
                <a:hlinkClick r:id="rId1" tooltip="" action="ppaction://hlinkfile"/>
              </a:rPr>
              <a:t>QianKun</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a:solidFill>
                  <a:schemeClr val="bg1"/>
                </a:solidFill>
              </a:rPr>
              <a:t>基座注册微应用</a:t>
            </a:r>
            <a:endParaRPr lang="en-US" altLang="zh-CN">
              <a:solidFill>
                <a:schemeClr val="bg1"/>
              </a:solidFill>
            </a:endParaRPr>
          </a:p>
          <a:p>
            <a:r>
              <a:rPr lang="en-US" altLang="zh-CN">
                <a:solidFill>
                  <a:schemeClr val="bg1"/>
                </a:solidFill>
              </a:rPr>
              <a:t>url </a:t>
            </a:r>
            <a:r>
              <a:rPr lang="zh-CN" altLang="en-US">
                <a:solidFill>
                  <a:schemeClr val="bg1"/>
                </a:solidFill>
              </a:rPr>
              <a:t>发生变化，自动触发 </a:t>
            </a:r>
            <a:r>
              <a:rPr lang="en-US" altLang="zh-CN">
                <a:solidFill>
                  <a:schemeClr val="bg1"/>
                </a:solidFill>
              </a:rPr>
              <a:t>qiankun </a:t>
            </a:r>
            <a:r>
              <a:rPr lang="zh-CN" altLang="en-US">
                <a:solidFill>
                  <a:schemeClr val="bg1"/>
                </a:solidFill>
              </a:rPr>
              <a:t>的匹配逻辑</a:t>
            </a:r>
            <a:endParaRPr lang="en-US" altLang="zh-CN">
              <a:solidFill>
                <a:schemeClr val="bg1"/>
              </a:solidFill>
            </a:endParaRPr>
          </a:p>
          <a:p>
            <a:r>
              <a:rPr lang="zh-CN" altLang="en-US">
                <a:solidFill>
                  <a:schemeClr val="bg1"/>
                </a:solidFill>
              </a:rPr>
              <a:t>匹配上的微应用就会被插入到指定的 </a:t>
            </a:r>
            <a:r>
              <a:rPr lang="en-US" altLang="zh-CN">
                <a:solidFill>
                  <a:schemeClr val="bg1"/>
                </a:solidFill>
              </a:rPr>
              <a:t>container </a:t>
            </a:r>
            <a:r>
              <a:rPr lang="zh-CN" altLang="en-US">
                <a:solidFill>
                  <a:schemeClr val="bg1"/>
                </a:solidFill>
              </a:rPr>
              <a:t>中，同时依次调用微应用暴露出的生命周期钩子</a:t>
            </a:r>
            <a:endParaRPr lang="en-US" altLang="zh-CN">
              <a:solidFill>
                <a:schemeClr val="bg1"/>
              </a:solidFill>
            </a:endParaRPr>
          </a:p>
          <a:p>
            <a:endParaRPr lang="zh-CN" altLang="en-US"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400" y="1490400"/>
            <a:ext cx="10969200" cy="3829745"/>
          </a:xfrm>
        </p:spPr>
        <p:txBody>
          <a:bodyPr>
            <a:normAutofit/>
          </a:bodyPr>
          <a:lstStyle/>
          <a:p>
            <a:pPr marL="0" indent="0">
              <a:buNone/>
            </a:pPr>
            <a:r>
              <a:rPr lang="zh-CN" altLang="en-US" sz="2800">
                <a:solidFill>
                  <a:schemeClr val="bg1"/>
                </a:solidFill>
              </a:rPr>
              <a:t>与其说是微前端或者微服务思想随处可见，不如说是微的思想随处可见，不光在编程中，我们的生活、科技也越来越微，比较显著的是在智能家居不断迭代、更新、发展下，我们的生活也越来越细致入微。具体是哪里微，微了什么，微到了什么程度，这个我相信每个人都有自己可以娓娓道来的地方，这次就不再往这方面过多阐述了。</a:t>
            </a:r>
            <a:endParaRPr lang="zh-CN" altLang="en-US" sz="2800" dirty="0">
              <a:solidFill>
                <a:schemeClr val="bg1"/>
              </a:solidFill>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1516</Words>
  <Application>WPS 演示</Application>
  <PresentationFormat>宽屏</PresentationFormat>
  <Paragraphs>125</Paragraphs>
  <Slides>11</Slides>
  <Notes>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vt:i4>
      </vt:variant>
    </vt:vector>
  </HeadingPairs>
  <TitlesOfParts>
    <vt:vector size="29" baseType="lpstr">
      <vt:lpstr>Arial</vt:lpstr>
      <vt:lpstr>宋体</vt:lpstr>
      <vt:lpstr>Wingdings</vt:lpstr>
      <vt:lpstr>微软雅黑</vt:lpstr>
      <vt:lpstr>Wingdings</vt:lpstr>
      <vt:lpstr>思源黑体 CN Bold</vt:lpstr>
      <vt:lpstr>黑体</vt:lpstr>
      <vt:lpstr>思源黑体 CN Heavy</vt:lpstr>
      <vt:lpstr>Segoe UI Light 8</vt:lpstr>
      <vt:lpstr>微软雅黑 Light</vt:lpstr>
      <vt:lpstr>等线</vt:lpstr>
      <vt:lpstr>Arial Unicode MS</vt:lpstr>
      <vt:lpstr>-apple-system</vt:lpstr>
      <vt:lpstr>Segoe Print</vt:lpstr>
      <vt:lpstr>Open Sans</vt:lpstr>
      <vt:lpstr>Segoe UI</vt:lpstr>
      <vt:lpstr>Arial Unicode MS</vt:lpstr>
      <vt:lpstr>Office 主题​​</vt:lpstr>
      <vt:lpstr>PowerPoint 演示文稿</vt:lpstr>
      <vt:lpstr>微前端的核心是什么？</vt:lpstr>
      <vt:lpstr>拆什么，为什么要拆？</vt:lpstr>
      <vt:lpstr>怎么拆？</vt:lpstr>
      <vt:lpstr>什么是微前端？</vt:lpstr>
      <vt:lpstr>微前端核心思想</vt:lpstr>
      <vt:lpstr>对微前端的一些见解</vt:lpstr>
      <vt:lpstr>QianKun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TouchFish</cp:lastModifiedBy>
  <cp:revision>201</cp:revision>
  <dcterms:created xsi:type="dcterms:W3CDTF">2019-06-19T02:08:00Z</dcterms:created>
  <dcterms:modified xsi:type="dcterms:W3CDTF">2021-10-18T15:56:02Z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9F4AED7759024EB0B4FD88BDD37FEF91</vt:lpwstr>
  </property>
</Properties>
</file>